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8" r:id="rId3"/>
    <p:sldId id="324" r:id="rId4"/>
    <p:sldId id="329" r:id="rId5"/>
    <p:sldId id="330" r:id="rId6"/>
    <p:sldId id="325" r:id="rId7"/>
    <p:sldId id="331" r:id="rId8"/>
    <p:sldId id="332" r:id="rId9"/>
    <p:sldId id="319" r:id="rId10"/>
    <p:sldId id="320" r:id="rId11"/>
    <p:sldId id="321" r:id="rId12"/>
    <p:sldId id="543" r:id="rId13"/>
    <p:sldId id="544" r:id="rId14"/>
    <p:sldId id="598" r:id="rId15"/>
    <p:sldId id="599" r:id="rId16"/>
    <p:sldId id="575" r:id="rId17"/>
    <p:sldId id="576" r:id="rId18"/>
    <p:sldId id="577" r:id="rId19"/>
    <p:sldId id="578" r:id="rId20"/>
    <p:sldId id="579" r:id="rId21"/>
    <p:sldId id="580" r:id="rId22"/>
    <p:sldId id="581" r:id="rId23"/>
    <p:sldId id="585" r:id="rId24"/>
    <p:sldId id="586" r:id="rId25"/>
    <p:sldId id="587" r:id="rId26"/>
    <p:sldId id="588" r:id="rId27"/>
    <p:sldId id="589" r:id="rId28"/>
    <p:sldId id="590" r:id="rId29"/>
    <p:sldId id="591" r:id="rId30"/>
    <p:sldId id="600" r:id="rId31"/>
    <p:sldId id="601" r:id="rId32"/>
    <p:sldId id="602" r:id="rId33"/>
    <p:sldId id="603" r:id="rId34"/>
    <p:sldId id="604" r:id="rId35"/>
    <p:sldId id="619" r:id="rId36"/>
    <p:sldId id="620" r:id="rId37"/>
    <p:sldId id="605" r:id="rId38"/>
    <p:sldId id="623" r:id="rId39"/>
    <p:sldId id="622" r:id="rId40"/>
    <p:sldId id="606" r:id="rId41"/>
    <p:sldId id="616" r:id="rId42"/>
    <p:sldId id="617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2074" autoAdjust="0"/>
  </p:normalViewPr>
  <p:slideViewPr>
    <p:cSldViewPr>
      <p:cViewPr varScale="1">
        <p:scale>
          <a:sx n="81" d="100"/>
          <a:sy n="81" d="100"/>
        </p:scale>
        <p:origin x="127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6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16E7C5-1558-42A2-82E2-A8FCF6DBC92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0742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C578547-67AE-42B0-AD6C-2E9EF534AB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06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78547-67AE-42B0-AD6C-2E9EF534AB40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215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X+1 </a:t>
            </a:r>
            <a:r>
              <a:rPr lang="zh-CN" altLang="en-US" dirty="0"/>
              <a:t>为 </a:t>
            </a:r>
            <a:r>
              <a:rPr lang="en-US" altLang="zh-CN" dirty="0"/>
              <a:t>x-(-1)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78547-67AE-42B0-AD6C-2E9EF534AB40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81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78A80FE-85DA-4934-AF44-7CDD0186166F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12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楷体" panose="02010609060101010101" pitchFamily="49" charset="-122"/>
              </a:defRPr>
            </a:lvl1pPr>
            <a:lvl2pPr>
              <a:defRPr>
                <a:ea typeface="楷体" panose="02010609060101010101" pitchFamily="49" charset="-122"/>
              </a:defRPr>
            </a:lvl2pPr>
            <a:lvl3pPr>
              <a:defRPr>
                <a:ea typeface="楷体" panose="02010609060101010101" pitchFamily="49" charset="-122"/>
              </a:defRPr>
            </a:lvl3pPr>
            <a:lvl4pPr>
              <a:defRPr>
                <a:ea typeface="楷体" panose="02010609060101010101" pitchFamily="49" charset="-122"/>
              </a:defRPr>
            </a:lvl4pPr>
            <a:lvl5pPr>
              <a:defRPr>
                <a:ea typeface="楷体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642AEA81-A804-41B6-B60D-B76EF5F5ACC1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78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>
            <a:lvl1pPr>
              <a:defRPr>
                <a:ea typeface="楷体" panose="02010609060101010101" pitchFamily="49" charset="-122"/>
              </a:defRPr>
            </a:lvl1pPr>
            <a:lvl2pPr>
              <a:defRPr>
                <a:ea typeface="楷体" panose="02010609060101010101" pitchFamily="49" charset="-122"/>
              </a:defRPr>
            </a:lvl2pPr>
            <a:lvl3pPr>
              <a:defRPr>
                <a:ea typeface="楷体" panose="02010609060101010101" pitchFamily="49" charset="-122"/>
              </a:defRPr>
            </a:lvl3pPr>
            <a:lvl4pPr>
              <a:defRPr>
                <a:ea typeface="楷体" panose="02010609060101010101" pitchFamily="49" charset="-122"/>
              </a:defRPr>
            </a:lvl4pPr>
            <a:lvl5pPr>
              <a:defRPr>
                <a:ea typeface="楷体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2EFD3A08-CD29-4B7C-9D61-0781442FB0B0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950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79680411-0B18-4379-B88B-87C8A6F30E05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16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4FD4FFE6-C996-4D1D-8386-742D449F860D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00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>
                <a:ea typeface="楷体" panose="02010609060101010101" pitchFamily="49" charset="-122"/>
              </a:defRPr>
            </a:lvl1pPr>
            <a:lvl2pPr>
              <a:defRPr sz="2400">
                <a:ea typeface="楷体" panose="02010609060101010101" pitchFamily="49" charset="-122"/>
              </a:defRPr>
            </a:lvl2pPr>
            <a:lvl3pPr>
              <a:defRPr sz="2000">
                <a:ea typeface="楷体" panose="02010609060101010101" pitchFamily="49" charset="-122"/>
              </a:defRPr>
            </a:lvl3pPr>
            <a:lvl4pPr>
              <a:defRPr sz="1800">
                <a:ea typeface="楷体" panose="02010609060101010101" pitchFamily="49" charset="-122"/>
              </a:defRPr>
            </a:lvl4pPr>
            <a:lvl5pPr>
              <a:defRPr sz="1800">
                <a:ea typeface="楷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>
                <a:ea typeface="楷体" panose="02010609060101010101" pitchFamily="49" charset="-122"/>
              </a:defRPr>
            </a:lvl1pPr>
            <a:lvl2pPr>
              <a:defRPr sz="2400">
                <a:ea typeface="楷体" panose="02010609060101010101" pitchFamily="49" charset="-122"/>
              </a:defRPr>
            </a:lvl2pPr>
            <a:lvl3pPr>
              <a:defRPr sz="2000">
                <a:ea typeface="楷体" panose="02010609060101010101" pitchFamily="49" charset="-122"/>
              </a:defRPr>
            </a:lvl3pPr>
            <a:lvl4pPr>
              <a:defRPr sz="1800">
                <a:ea typeface="楷体" panose="02010609060101010101" pitchFamily="49" charset="-122"/>
              </a:defRPr>
            </a:lvl4pPr>
            <a:lvl5pPr>
              <a:defRPr sz="1800">
                <a:ea typeface="楷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1090AED9-50EC-4D19-AB1A-27325B2B098A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04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ea typeface="楷体" panose="02010609060101010101" pitchFamily="49" charset="-122"/>
              </a:defRPr>
            </a:lvl1pPr>
            <a:lvl2pPr>
              <a:defRPr sz="2000">
                <a:ea typeface="楷体" panose="02010609060101010101" pitchFamily="49" charset="-122"/>
              </a:defRPr>
            </a:lvl2pPr>
            <a:lvl3pPr>
              <a:defRPr sz="1800">
                <a:ea typeface="楷体" panose="02010609060101010101" pitchFamily="49" charset="-122"/>
              </a:defRPr>
            </a:lvl3pPr>
            <a:lvl4pPr>
              <a:defRPr sz="1600">
                <a:ea typeface="楷体" panose="02010609060101010101" pitchFamily="49" charset="-122"/>
              </a:defRPr>
            </a:lvl4pPr>
            <a:lvl5pPr>
              <a:defRPr sz="1600"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ea typeface="楷体" panose="02010609060101010101" pitchFamily="49" charset="-122"/>
              </a:defRPr>
            </a:lvl1pPr>
            <a:lvl2pPr>
              <a:defRPr sz="2000">
                <a:ea typeface="楷体" panose="02010609060101010101" pitchFamily="49" charset="-122"/>
              </a:defRPr>
            </a:lvl2pPr>
            <a:lvl3pPr>
              <a:defRPr sz="1800">
                <a:ea typeface="楷体" panose="02010609060101010101" pitchFamily="49" charset="-122"/>
              </a:defRPr>
            </a:lvl3pPr>
            <a:lvl4pPr>
              <a:defRPr sz="1600">
                <a:ea typeface="楷体" panose="02010609060101010101" pitchFamily="49" charset="-122"/>
              </a:defRPr>
            </a:lvl4pPr>
            <a:lvl5pPr>
              <a:defRPr sz="1600"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7F01FB-6EF7-4EDB-9E97-23B7BCE68F25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54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86D18E-A0B0-4645-9EC0-0AC6D7AFB1FD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237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CC812C50-9D24-495E-BA7E-1DC2B83ADCC3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12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ea typeface="楷体" panose="02010609060101010101" pitchFamily="49" charset="-122"/>
              </a:defRPr>
            </a:lvl1pPr>
            <a:lvl2pPr>
              <a:defRPr sz="2800">
                <a:ea typeface="楷体" panose="02010609060101010101" pitchFamily="49" charset="-122"/>
              </a:defRPr>
            </a:lvl2pPr>
            <a:lvl3pPr>
              <a:defRPr sz="2400">
                <a:ea typeface="楷体" panose="02010609060101010101" pitchFamily="49" charset="-122"/>
              </a:defRPr>
            </a:lvl3pPr>
            <a:lvl4pPr>
              <a:defRPr sz="2000">
                <a:ea typeface="楷体" panose="02010609060101010101" pitchFamily="49" charset="-122"/>
              </a:defRPr>
            </a:lvl4pPr>
            <a:lvl5pPr>
              <a:defRPr sz="2000">
                <a:ea typeface="楷体" panose="02010609060101010101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DA20D70-7BE7-4053-87C6-193C696BAA96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933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25ABB73-297F-4FC4-BF1A-793F255B5EDC}" type="slidenum">
              <a:rPr lang="es-ES"/>
              <a:pPr lvl="1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33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988968689"/>
              </p:ext>
            </p:extLst>
          </p:nvPr>
        </p:nvGraphicFramePr>
        <p:xfrm>
          <a:off x="-118812" y="152400"/>
          <a:ext cx="1962167" cy="110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Image" r:id="rId14" imgW="6571429" imgH="3695238" progId="Photoshop.Image.13">
                  <p:embed/>
                </p:oleObj>
              </mc:Choice>
              <mc:Fallback>
                <p:oleObj name="Image" r:id="rId14" imgW="6571429" imgH="3695238" progId="Photoshop.Image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8812" y="152400"/>
                        <a:ext cx="1962167" cy="1103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D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Click to Edit Master Text Styles</a:t>
            </a:r>
          </a:p>
          <a:p>
            <a:pPr lvl="1"/>
            <a:r>
              <a:rPr lang="es-ES" dirty="0"/>
              <a:t>SECOND LEVEL</a:t>
            </a:r>
          </a:p>
          <a:p>
            <a:pPr lvl="2"/>
            <a:r>
              <a:rPr lang="es-ES" dirty="0"/>
              <a:t>THIRD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anose="020B0604020202020204" pitchFamily="34" charset="0"/>
              </a:defRPr>
            </a:lvl2pPr>
          </a:lstStyle>
          <a:p>
            <a:pPr lvl="1"/>
            <a:fld id="{9D4ADB00-AF9A-4CA0-9AD6-77D38D1BE3FC}" type="slidenum">
              <a:rPr lang="es-ES"/>
              <a:pPr lvl="1"/>
              <a:t>‹#›</a:t>
            </a:fld>
            <a:endParaRPr lang="es-E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+mn-ea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7611122" y="66176"/>
            <a:ext cx="1497578" cy="1425289"/>
          </a:xfrm>
          <a:prstGeom prst="rect">
            <a:avLst/>
          </a:prstGeom>
          <a:blipFill dpi="0" rotWithShape="1">
            <a:blip r:embed="rId16">
              <a:alphaModFix amt="60000"/>
            </a:blip>
            <a:srcRect/>
            <a:stretch>
              <a:fillRect/>
            </a:stretch>
          </a:blip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 baseline="0">
          <a:solidFill>
            <a:schemeClr val="tx1"/>
          </a:solidFill>
          <a:latin typeface="+mn-lt"/>
          <a:ea typeface="楷体" panose="02010609060101010101" pitchFamily="49" charset="-122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 baseline="0">
          <a:solidFill>
            <a:schemeClr val="tx1"/>
          </a:solidFill>
          <a:latin typeface="+mn-lt"/>
          <a:ea typeface="楷体" panose="02010609060101010101" pitchFamily="49" charset="-122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 baseline="0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/>
            <a:fld id="{D7E68CEF-25EF-4873-B625-D7337D98864B}" type="slidenum">
              <a:rPr lang="es-ES" sz="1000">
                <a:latin typeface="Arial" panose="020B0604020202020204" pitchFamily="34" charset="0"/>
              </a:rPr>
              <a:pPr lvl="1"/>
              <a:t>1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ea typeface="ＭＳ Ｐゴシック" panose="020B0600070205080204" pitchFamily="34" charset="-128"/>
              </a:rPr>
              <a:t>Introduction to </a:t>
            </a:r>
            <a:br>
              <a:rPr lang="en-US" altLang="zh-CN" sz="3600" dirty="0">
                <a:ea typeface="ＭＳ Ｐゴシック" panose="020B0600070205080204" pitchFamily="34" charset="-128"/>
              </a:rPr>
            </a:br>
            <a:r>
              <a:rPr lang="en-US" altLang="zh-CN" sz="3600" dirty="0">
                <a:ea typeface="ＭＳ Ｐゴシック" panose="020B0600070205080204" pitchFamily="34" charset="-128"/>
              </a:rPr>
              <a:t>Computer Graphics</a:t>
            </a:r>
          </a:p>
        </p:txBody>
      </p:sp>
      <p:graphicFrame>
        <p:nvGraphicFramePr>
          <p:cNvPr id="7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48557"/>
              </p:ext>
            </p:extLst>
          </p:nvPr>
        </p:nvGraphicFramePr>
        <p:xfrm>
          <a:off x="6702932" y="152400"/>
          <a:ext cx="2188278" cy="123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Image" r:id="rId3" imgW="6571429" imgH="3695238" progId="Photoshop.Image.13">
                  <p:embed/>
                </p:oleObj>
              </mc:Choice>
              <mc:Fallback>
                <p:oleObj name="Image" r:id="rId3" imgW="6571429" imgH="3695238" progId="Photoshop.Image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2932" y="152400"/>
                        <a:ext cx="2188278" cy="1231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697897" y="3098140"/>
            <a:ext cx="3748206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700" b="1" dirty="0">
                <a:solidFill>
                  <a:schemeClr val="accent2"/>
                </a:solidFill>
                <a:latin typeface="+mj-lt"/>
                <a:cs typeface="ＭＳ Ｐゴシック" charset="-128"/>
              </a:rPr>
              <a:t>Transformation 2</a:t>
            </a:r>
            <a:endParaRPr lang="zh-CN" altLang="en-US" sz="3700" b="1" dirty="0">
              <a:solidFill>
                <a:schemeClr val="accent2"/>
              </a:solidFill>
              <a:latin typeface="+mj-lt"/>
              <a:cs typeface="ＭＳ Ｐゴシック" charset="-128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601821-63E6-41F7-AA6E-3E973D8E1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B5D9-F2E9-49B0-9420-FAB6124B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顶点变换的流程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F981D3-8C31-488E-AE70-6A1F8E40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2FBF5-45C8-4724-B934-7C48FEADB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10</a:t>
            </a:fld>
            <a:endParaRPr lang="es-E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0439F-E093-4E2F-BE4B-9989FAE4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42" y="1553321"/>
            <a:ext cx="6107715" cy="51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B5D9-F2E9-49B0-9420-FAB6124B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F981D3-8C31-488E-AE70-6A1F8E40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设置相机位置、方位</a:t>
            </a:r>
            <a:endParaRPr lang="en-US" altLang="zh-CN" dirty="0"/>
          </a:p>
          <a:p>
            <a:r>
              <a:rPr lang="zh-CN" altLang="en-US" dirty="0"/>
              <a:t>属于模型视图矩阵</a:t>
            </a:r>
            <a:endParaRPr lang="en-US" altLang="zh-CN" dirty="0"/>
          </a:p>
          <a:p>
            <a:pPr lvl="1"/>
            <a:r>
              <a:rPr lang="en-US" altLang="zh-CN" dirty="0" err="1"/>
              <a:t>gluLookAt</a:t>
            </a:r>
            <a:r>
              <a:rPr lang="zh-CN" altLang="en-US" dirty="0"/>
              <a:t>设置相机的位置和方位</a:t>
            </a:r>
            <a:endParaRPr lang="en-US" altLang="zh-CN" dirty="0"/>
          </a:p>
          <a:p>
            <a:pPr lvl="1"/>
            <a:r>
              <a:rPr lang="zh-CN" altLang="en-US" dirty="0"/>
              <a:t>其实可以等价于反方向设置物体的位置和方位</a:t>
            </a:r>
            <a:endParaRPr lang="en-US" altLang="zh-CN" dirty="0"/>
          </a:p>
          <a:p>
            <a:pPr lvl="1"/>
            <a:r>
              <a:rPr lang="zh-CN" altLang="en-US" dirty="0"/>
              <a:t>因此：</a:t>
            </a:r>
            <a:r>
              <a:rPr lang="en-US" altLang="zh-CN" dirty="0" err="1"/>
              <a:t>gluLookAt</a:t>
            </a:r>
            <a:r>
              <a:rPr lang="zh-CN" altLang="en-US" dirty="0"/>
              <a:t>可以有</a:t>
            </a:r>
            <a:r>
              <a:rPr lang="en-US" altLang="zh-CN" dirty="0" err="1"/>
              <a:t>glRotate</a:t>
            </a:r>
            <a:r>
              <a:rPr lang="zh-CN" altLang="en-US" dirty="0"/>
              <a:t>和</a:t>
            </a:r>
            <a:r>
              <a:rPr lang="en-US" altLang="zh-CN" dirty="0" err="1"/>
              <a:t>glTranslate</a:t>
            </a:r>
            <a:r>
              <a:rPr lang="zh-CN" altLang="en-US" dirty="0"/>
              <a:t>等函数联合实现 </a:t>
            </a:r>
            <a:endParaRPr lang="en-US" altLang="zh-CN" dirty="0"/>
          </a:p>
          <a:p>
            <a:r>
              <a:rPr lang="zh-CN" altLang="en-US" dirty="0"/>
              <a:t>如何求</a:t>
            </a:r>
            <a:r>
              <a:rPr lang="en-US" altLang="zh-CN" dirty="0" err="1"/>
              <a:t>gluLookAt</a:t>
            </a:r>
            <a:r>
              <a:rPr lang="zh-CN" altLang="en-US" dirty="0"/>
              <a:t>所对应的变换矩阵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2FBF5-45C8-4724-B934-7C48FEADB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6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B5D9-F2E9-49B0-9420-FAB6124B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gluLookAt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F981D3-8C31-488E-AE70-6A1F8E40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相机变换（视点变换）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2FBF5-45C8-4724-B934-7C48FEADB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12</a:t>
            </a:fld>
            <a:endParaRPr lang="es-E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72B373-676A-4982-91FA-B88444A9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1800"/>
            <a:ext cx="2622640" cy="1607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E3C91F-24FB-471B-8CB4-940AAF58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60" y="2133600"/>
            <a:ext cx="4809400" cy="36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6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B5D9-F2E9-49B0-9420-FAB6124B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模型视图变换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F981D3-8C31-488E-AE70-6A1F8E40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相机变换（视点变换）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2FBF5-45C8-4724-B934-7C48FEADB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13</a:t>
            </a:fld>
            <a:endParaRPr lang="es-E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72B373-676A-4982-91FA-B88444A9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622640" cy="160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E18650-4D78-4FA2-843E-C7C49A1B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12" y="2026643"/>
            <a:ext cx="2354784" cy="2423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A2CC1-9429-4E44-A638-E45A0380B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64" y="4564313"/>
            <a:ext cx="7574936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3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实例计算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14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0" y="1066800"/>
            <a:ext cx="3343275" cy="2568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695" y="1665355"/>
            <a:ext cx="5057775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044460"/>
            <a:ext cx="3314700" cy="2455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56" y="4572000"/>
            <a:ext cx="5122645" cy="1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注意相机标架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默认相机标架是与世界标架重合</a:t>
            </a:r>
            <a:endParaRPr lang="en-US" altLang="zh-CN" dirty="0"/>
          </a:p>
          <a:p>
            <a:r>
              <a:rPr lang="zh-CN" altLang="en-US" dirty="0"/>
              <a:t>但是相机是朝</a:t>
            </a:r>
            <a:r>
              <a:rPr lang="en-US" altLang="zh-CN" dirty="0"/>
              <a:t>z</a:t>
            </a:r>
            <a:r>
              <a:rPr lang="zh-CN" altLang="en-US" dirty="0"/>
              <a:t>负方向看的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15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28844"/>
            <a:ext cx="4509589" cy="3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透视投影 </a:t>
            </a:r>
            <a:r>
              <a:rPr lang="en-US" altLang="zh-CN" dirty="0" err="1"/>
              <a:t>vs</a:t>
            </a:r>
            <a:r>
              <a:rPr lang="en-US" altLang="zh-CN" dirty="0"/>
              <a:t> </a:t>
            </a:r>
            <a:r>
              <a:rPr lang="zh-CN" altLang="en-US" dirty="0"/>
              <a:t>平行投影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计算机图形学中把所有的投影用同样的方</a:t>
            </a:r>
            <a:br>
              <a:rPr lang="zh-CN" altLang="en-US" dirty="0"/>
            </a:br>
            <a:r>
              <a:rPr lang="zh-CN" altLang="en-US" dirty="0"/>
              <a:t>法处理，用一个流水线体系实现它们</a:t>
            </a:r>
            <a:endParaRPr lang="en-US" altLang="zh-CN" dirty="0"/>
          </a:p>
          <a:p>
            <a:r>
              <a:rPr lang="zh-CN" altLang="en-US" dirty="0"/>
              <a:t>在经典视图中为了绘制不同类型的投影，</a:t>
            </a:r>
            <a:br>
              <a:rPr lang="zh-CN" altLang="en-US" dirty="0"/>
            </a:br>
            <a:r>
              <a:rPr lang="zh-CN" altLang="en-US" dirty="0"/>
              <a:t>发展出来不同的技术</a:t>
            </a:r>
            <a:endParaRPr lang="en-US" altLang="zh-CN" dirty="0"/>
          </a:p>
          <a:p>
            <a:r>
              <a:rPr lang="zh-CN" altLang="en-US" dirty="0"/>
              <a:t>平行投影和透视投影有基本区别，虽然从</a:t>
            </a:r>
            <a:br>
              <a:rPr lang="zh-CN" altLang="en-US" dirty="0"/>
            </a:br>
            <a:r>
              <a:rPr lang="zh-CN" altLang="en-US" dirty="0"/>
              <a:t>数学上说，平行投影是透视投影的极限状</a:t>
            </a:r>
            <a:br>
              <a:rPr lang="zh-CN" altLang="en-US" dirty="0"/>
            </a:br>
            <a:r>
              <a:rPr lang="zh-CN" altLang="en-US" dirty="0"/>
              <a:t>态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13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666735"/>
            <a:ext cx="6210300" cy="47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18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4" y="1628641"/>
            <a:ext cx="7096701" cy="49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1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投影线垂直于投影平面</a:t>
            </a:r>
            <a:br>
              <a:rPr lang="zh-CN" altLang="en-US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19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540836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9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本节内容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顶点变换流程</a:t>
            </a:r>
            <a:endParaRPr lang="en-US" altLang="zh-CN" sz="2800" dirty="0"/>
          </a:p>
          <a:p>
            <a:r>
              <a:rPr lang="zh-CN" altLang="en-US" sz="2800" dirty="0"/>
              <a:t>模型视图变换</a:t>
            </a:r>
            <a:endParaRPr lang="en-US" altLang="zh-CN" sz="2800" dirty="0"/>
          </a:p>
          <a:p>
            <a:pPr lvl="1"/>
            <a:r>
              <a:rPr lang="zh-CN" altLang="en-US" sz="2300" dirty="0"/>
              <a:t>模型变换</a:t>
            </a:r>
            <a:endParaRPr lang="en-US" altLang="zh-CN" sz="2300" dirty="0"/>
          </a:p>
          <a:p>
            <a:pPr lvl="2"/>
            <a:r>
              <a:rPr lang="zh-CN" altLang="en-US" sz="1700" dirty="0"/>
              <a:t>平移</a:t>
            </a:r>
            <a:endParaRPr lang="en-US" altLang="zh-CN" sz="1700" dirty="0"/>
          </a:p>
          <a:p>
            <a:pPr lvl="2"/>
            <a:r>
              <a:rPr lang="zh-CN" altLang="en-US" sz="1700" dirty="0"/>
              <a:t>旋转</a:t>
            </a:r>
            <a:endParaRPr lang="en-US" altLang="zh-CN" sz="1700" dirty="0"/>
          </a:p>
          <a:p>
            <a:pPr lvl="2"/>
            <a:r>
              <a:rPr lang="zh-CN" altLang="en-US" sz="1700" dirty="0"/>
              <a:t>缩放</a:t>
            </a:r>
            <a:endParaRPr lang="en-US" altLang="zh-CN" sz="1700" dirty="0"/>
          </a:p>
          <a:p>
            <a:pPr lvl="1"/>
            <a:r>
              <a:rPr lang="zh-CN" altLang="en-US" sz="2300" dirty="0"/>
              <a:t>视图变换</a:t>
            </a:r>
            <a:endParaRPr lang="en-US" altLang="zh-CN" sz="2300" dirty="0"/>
          </a:p>
          <a:p>
            <a:pPr lvl="2"/>
            <a:r>
              <a:rPr lang="zh-CN" altLang="en-US" sz="1700" dirty="0"/>
              <a:t>相机变换</a:t>
            </a:r>
            <a:r>
              <a:rPr lang="en-US" altLang="zh-CN" sz="1700" dirty="0" err="1"/>
              <a:t>gluLookAt</a:t>
            </a:r>
            <a:endParaRPr lang="en-US" altLang="zh-CN" sz="1700" dirty="0"/>
          </a:p>
          <a:p>
            <a:r>
              <a:rPr lang="zh-CN" altLang="en-US" sz="2800" dirty="0"/>
              <a:t>投影变换</a:t>
            </a:r>
            <a:endParaRPr lang="en-US" altLang="zh-CN" sz="2800" dirty="0"/>
          </a:p>
          <a:p>
            <a:pPr lvl="1"/>
            <a:r>
              <a:rPr lang="zh-CN" altLang="en-US" sz="1900" dirty="0"/>
              <a:t>正交投影</a:t>
            </a:r>
            <a:endParaRPr lang="en-US" altLang="zh-CN" sz="1900" dirty="0"/>
          </a:p>
          <a:p>
            <a:pPr lvl="1"/>
            <a:r>
              <a:rPr lang="zh-CN" altLang="en-US" sz="1900" dirty="0"/>
              <a:t>透视投影</a:t>
            </a:r>
            <a:endParaRPr lang="en-US" altLang="zh-CN" sz="1900" dirty="0"/>
          </a:p>
          <a:p>
            <a:r>
              <a:rPr lang="zh-CN" altLang="en-US" sz="2400" dirty="0"/>
              <a:t>视口变换</a:t>
            </a:r>
            <a:endParaRPr lang="en-US" altLang="zh-CN" sz="2400" dirty="0"/>
          </a:p>
          <a:p>
            <a:pPr lvl="1"/>
            <a:endParaRPr lang="en-US" altLang="zh-CN" sz="1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58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多视点正交投影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投影平面平行于某个主视面</a:t>
            </a:r>
            <a:endParaRPr lang="en-US" altLang="zh-CN" sz="2400" dirty="0"/>
          </a:p>
          <a:p>
            <a:r>
              <a:rPr lang="zh-CN" altLang="en-US" sz="2400" dirty="0"/>
              <a:t>通常从前面、和侧面进行投影</a:t>
            </a:r>
            <a:endParaRPr lang="en-US" altLang="zh-CN" sz="2400" dirty="0"/>
          </a:p>
          <a:p>
            <a:pPr lvl="1"/>
            <a:r>
              <a:rPr lang="zh-CN" altLang="en-US" sz="1900" dirty="0"/>
              <a:t>三视图</a:t>
            </a:r>
            <a:endParaRPr lang="en-US" altLang="zh-CN" sz="1900" dirty="0"/>
          </a:p>
          <a:p>
            <a:pPr lvl="1"/>
            <a:r>
              <a:rPr lang="zh-CN" altLang="en-US" sz="1900" dirty="0"/>
              <a:t>正视图（主视图）</a:t>
            </a:r>
            <a:endParaRPr lang="en-US" altLang="zh-CN" sz="1900" dirty="0"/>
          </a:p>
          <a:p>
            <a:pPr lvl="1"/>
            <a:r>
              <a:rPr lang="zh-CN" altLang="en-US" sz="1900" dirty="0"/>
              <a:t>俯视图</a:t>
            </a:r>
            <a:endParaRPr lang="en-US" altLang="zh-CN" sz="1900" dirty="0"/>
          </a:p>
          <a:p>
            <a:pPr lvl="1"/>
            <a:r>
              <a:rPr lang="zh-CN" altLang="en-US" sz="1900" dirty="0"/>
              <a:t>侧视图（左视图）</a:t>
            </a:r>
            <a:br>
              <a:rPr lang="zh-CN" altLang="en-US" sz="1900" dirty="0"/>
            </a:br>
            <a:endParaRPr lang="en-US" altLang="zh-CN" sz="1900" dirty="0"/>
          </a:p>
          <a:p>
            <a:pPr lvl="1"/>
            <a:r>
              <a:rPr lang="zh-CN" altLang="en-US" sz="1900" dirty="0"/>
              <a:t>正等轴测图（不是</a:t>
            </a:r>
            <a:br>
              <a:rPr lang="zh-CN" altLang="en-US" sz="1900" dirty="0"/>
            </a:br>
            <a:r>
              <a:rPr lang="zh-CN" altLang="en-US" sz="1900" dirty="0"/>
              <a:t>多视图正交视图中</a:t>
            </a:r>
            <a:br>
              <a:rPr lang="zh-CN" altLang="en-US" sz="1900" dirty="0"/>
            </a:br>
            <a:r>
              <a:rPr lang="zh-CN" altLang="en-US" sz="1900" dirty="0"/>
              <a:t>的一部分）</a:t>
            </a:r>
            <a:br>
              <a:rPr lang="zh-CN" altLang="en-US" sz="1900" dirty="0"/>
            </a:br>
            <a:endParaRPr lang="en-US" altLang="zh-CN" sz="1900" dirty="0"/>
          </a:p>
          <a:p>
            <a:pPr lvl="1"/>
            <a:r>
              <a:rPr lang="zh-CN" altLang="en-US" sz="1900" dirty="0"/>
              <a:t>在</a:t>
            </a:r>
            <a:r>
              <a:rPr lang="en-US" altLang="zh-CN" sz="1900" dirty="0"/>
              <a:t>CAD</a:t>
            </a:r>
            <a:r>
              <a:rPr lang="zh-CN" altLang="en-US" sz="1900" dirty="0"/>
              <a:t>和建筑行业中，通常</a:t>
            </a:r>
            <a:br>
              <a:rPr lang="zh-CN" altLang="en-US" sz="1900" dirty="0"/>
            </a:br>
            <a:r>
              <a:rPr lang="zh-CN" altLang="en-US" sz="1900" dirty="0"/>
              <a:t>显示出来三个视图以及正等</a:t>
            </a:r>
            <a:br>
              <a:rPr lang="zh-CN" altLang="en-US" sz="1900" dirty="0"/>
            </a:br>
            <a:r>
              <a:rPr lang="zh-CN" altLang="en-US" sz="1900" dirty="0"/>
              <a:t>轴测图</a:t>
            </a:r>
            <a:br>
              <a:rPr lang="zh-CN" altLang="en-US" sz="1900" dirty="0"/>
            </a:br>
            <a:endParaRPr lang="en-US" sz="1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18" y="2476500"/>
            <a:ext cx="4191000" cy="1733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48" y="4438650"/>
            <a:ext cx="4429125" cy="192405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V="1">
            <a:off x="3505200" y="3533776"/>
            <a:ext cx="1219200" cy="6762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7312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机器零件的三视图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21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38300"/>
            <a:ext cx="6096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保持了距离与角度</a:t>
            </a:r>
            <a:endParaRPr lang="en-US" altLang="zh-CN" dirty="0"/>
          </a:p>
          <a:p>
            <a:pPr lvl="1"/>
            <a:r>
              <a:rPr lang="zh-CN" altLang="en-US" dirty="0"/>
              <a:t>保持形状</a:t>
            </a:r>
            <a:endParaRPr lang="en-US" altLang="zh-CN" dirty="0"/>
          </a:p>
          <a:p>
            <a:pPr lvl="1"/>
            <a:r>
              <a:rPr lang="zh-CN" altLang="en-US" dirty="0"/>
              <a:t>可以用来测量</a:t>
            </a:r>
            <a:endParaRPr lang="en-US" altLang="zh-CN" dirty="0"/>
          </a:p>
          <a:p>
            <a:pPr lvl="2"/>
            <a:r>
              <a:rPr lang="zh-CN" altLang="en-US" dirty="0"/>
              <a:t>建筑设计图</a:t>
            </a:r>
            <a:endParaRPr lang="en-US" altLang="zh-CN" dirty="0"/>
          </a:p>
          <a:p>
            <a:pPr lvl="2"/>
            <a:r>
              <a:rPr lang="zh-CN" altLang="en-US" dirty="0"/>
              <a:t>手册</a:t>
            </a:r>
            <a:endParaRPr lang="en-US" altLang="zh-CN" dirty="0"/>
          </a:p>
          <a:p>
            <a:r>
              <a:rPr lang="zh-CN" altLang="en-US" dirty="0"/>
              <a:t>看不到对象真正的全局形状，因为许多面在视点中不可见</a:t>
            </a:r>
            <a:endParaRPr lang="en-US" altLang="zh-CN" dirty="0"/>
          </a:p>
          <a:p>
            <a:pPr marL="381000" lvl="1" indent="0">
              <a:buNone/>
            </a:pP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40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投影线会聚于投影中心</a:t>
            </a:r>
            <a:r>
              <a:rPr lang="en-US" altLang="zh-CN" dirty="0"/>
              <a:t>(COP)</a:t>
            </a:r>
            <a:r>
              <a:rPr lang="zh-CN" altLang="en-US" dirty="0"/>
              <a:t>：尺寸缩小</a:t>
            </a:r>
            <a:endParaRPr lang="en-US" altLang="zh-CN" dirty="0"/>
          </a:p>
          <a:p>
            <a:r>
              <a:rPr lang="zh-CN" altLang="en-US" dirty="0"/>
              <a:t>经典视图中，观察者相对于投影平面对称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投影中心和投影窗口确定一个对称的正棱锥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23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50303"/>
            <a:ext cx="4229100" cy="34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26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灭点 （</a:t>
            </a:r>
            <a:r>
              <a:rPr lang="en-US" altLang="zh-CN" dirty="0"/>
              <a:t>vanishing point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对象上（不平行于投影面）的平行线在投</a:t>
            </a:r>
            <a:br>
              <a:rPr lang="zh-CN" altLang="en-US" dirty="0"/>
            </a:br>
            <a:r>
              <a:rPr lang="zh-CN" altLang="en-US" dirty="0"/>
              <a:t>影后交于一个灭点</a:t>
            </a:r>
            <a:r>
              <a:rPr lang="en-US" altLang="zh-CN" dirty="0"/>
              <a:t>(vanishing point)</a:t>
            </a:r>
          </a:p>
          <a:p>
            <a:r>
              <a:rPr lang="zh-CN" altLang="en-US" dirty="0"/>
              <a:t>手工绘制简单透视投影时要利用这些灭点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24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69437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25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4" y="2190777"/>
            <a:ext cx="8405812" cy="33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60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三点透视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立方体的投影中有三个灭点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26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2452372"/>
            <a:ext cx="6677025" cy="34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6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两点透视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立方体的投影中有两个灭点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9" y="2362200"/>
            <a:ext cx="7437013" cy="36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9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单点透视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立方体的投影中有一个灭点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28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590800"/>
            <a:ext cx="6419850" cy="2790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09" y="2500950"/>
            <a:ext cx="1998973" cy="21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同样大小的对象，离视点越远，投影结果就越小</a:t>
            </a:r>
            <a:r>
              <a:rPr lang="en-US" altLang="zh-CN" sz="2800" dirty="0"/>
              <a:t>(</a:t>
            </a:r>
            <a:r>
              <a:rPr lang="en-US" altLang="zh-CN" sz="2800" dirty="0" err="1"/>
              <a:t>diminuition</a:t>
            </a:r>
            <a:r>
              <a:rPr lang="en-US" altLang="zh-CN" sz="2800" dirty="0"/>
              <a:t>)</a:t>
            </a:r>
          </a:p>
          <a:p>
            <a:pPr lvl="1"/>
            <a:r>
              <a:rPr lang="zh-CN" altLang="en-US" sz="2400" dirty="0"/>
              <a:t>看起来更自然</a:t>
            </a:r>
            <a:endParaRPr lang="en-US" altLang="zh-CN" sz="2400" dirty="0"/>
          </a:p>
          <a:p>
            <a:r>
              <a:rPr lang="zh-CN" altLang="en-US" sz="2800" dirty="0"/>
              <a:t>直线上等距的几点投影后不一定等距</a:t>
            </a:r>
            <a:r>
              <a:rPr lang="en-US" altLang="zh-CN" sz="2800" dirty="0"/>
              <a:t>—</a:t>
            </a:r>
            <a:r>
              <a:rPr lang="zh-CN" altLang="en-US" sz="2800" dirty="0"/>
              <a:t>非均匀缩短</a:t>
            </a:r>
            <a:r>
              <a:rPr lang="en-US" altLang="zh-CN" sz="2800" dirty="0"/>
              <a:t>(</a:t>
            </a:r>
            <a:r>
              <a:rPr lang="en-US" altLang="zh-CN" sz="2800" dirty="0" err="1"/>
              <a:t>nonuniform</a:t>
            </a:r>
            <a:r>
              <a:rPr lang="en-US" altLang="zh-CN" sz="2800" dirty="0"/>
              <a:t> foreshortening)</a:t>
            </a:r>
          </a:p>
          <a:p>
            <a:pPr lvl="1"/>
            <a:r>
              <a:rPr lang="zh-CN" altLang="en-US" sz="2400" dirty="0"/>
              <a:t>借助透视投影图测量尺寸较平行投影困难</a:t>
            </a:r>
            <a:endParaRPr lang="en-US" altLang="zh-CN" sz="2400" dirty="0"/>
          </a:p>
          <a:p>
            <a:r>
              <a:rPr lang="zh-CN" altLang="en-US" sz="2800" dirty="0"/>
              <a:t>只有在平行于投影面的平面上角度被保持</a:t>
            </a:r>
            <a:endParaRPr lang="en-US" altLang="zh-CN" sz="2800" dirty="0"/>
          </a:p>
          <a:p>
            <a:r>
              <a:rPr lang="zh-CN" altLang="en-US" sz="2800" dirty="0"/>
              <a:t>相对于平行投影而言，更难用手工进行绘制（但对计算机而言，没有增加更多的困难）</a:t>
            </a:r>
            <a:endParaRPr lang="en-US" altLang="zh-CN" sz="2800" dirty="0"/>
          </a:p>
          <a:p>
            <a:r>
              <a:rPr lang="zh-CN" altLang="en-US" sz="2800" dirty="0"/>
              <a:t>主要应用在动画等真实感图形领域</a:t>
            </a:r>
            <a:br>
              <a:rPr lang="zh-CN" altLang="en-US" sz="2800" dirty="0"/>
            </a:b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31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16D7-9F78-4103-B8A7-0700FD66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向量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3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300" dirty="0"/>
                  <a:t>的模长：             </a:t>
                </a:r>
                <a14:m>
                  <m:oMath xmlns:m="http://schemas.openxmlformats.org/officeDocument/2006/math">
                    <m:r>
                      <a:rPr lang="en-US" altLang="zh-CN" sz="2300" b="1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300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zh-CN" sz="2300" dirty="0"/>
              </a:p>
              <a:p>
                <a:pPr lvl="1"/>
                <a:endParaRPr lang="en-US" altLang="zh-CN" sz="2300" dirty="0"/>
              </a:p>
              <a:p>
                <a:pPr lvl="1"/>
                <a:r>
                  <a:rPr lang="zh-CN" altLang="en-US" sz="2300" dirty="0"/>
                  <a:t>归一化：               </a:t>
                </a:r>
                <a:r>
                  <a:rPr lang="en-US" altLang="zh-CN" sz="23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300" b="1" i="1"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altLang="zh-CN" sz="2300" b="1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3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300" b="1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zh-CN" sz="23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97677-BAF4-4BBE-9026-337C7D4E9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743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glMatrixMode</a:t>
            </a:r>
            <a:r>
              <a:rPr lang="en-US" sz="2400" dirty="0"/>
              <a:t>(GL_PROJECTION)</a:t>
            </a:r>
          </a:p>
          <a:p>
            <a:r>
              <a:rPr lang="en-US" sz="2400" dirty="0"/>
              <a:t>void </a:t>
            </a:r>
            <a:r>
              <a:rPr lang="en-US" sz="2400" b="1" dirty="0" err="1"/>
              <a:t>glOrtho</a:t>
            </a:r>
            <a:r>
              <a:rPr lang="en-US" sz="2400" dirty="0"/>
              <a:t>(</a:t>
            </a:r>
            <a:r>
              <a:rPr lang="en-US" sz="2400" dirty="0" err="1"/>
              <a:t>GLdouble</a:t>
            </a:r>
            <a:r>
              <a:rPr lang="en-US" sz="2400" dirty="0"/>
              <a:t> left, </a:t>
            </a:r>
            <a:r>
              <a:rPr lang="en-US" sz="2400" dirty="0" err="1"/>
              <a:t>GLdouble</a:t>
            </a:r>
            <a:r>
              <a:rPr lang="en-US" sz="2400" dirty="0"/>
              <a:t> right, </a:t>
            </a:r>
            <a:r>
              <a:rPr lang="en-US" sz="2400" dirty="0" err="1"/>
              <a:t>Gldouble</a:t>
            </a:r>
            <a:r>
              <a:rPr lang="en-US" sz="2400" dirty="0"/>
              <a:t> bottom, </a:t>
            </a:r>
            <a:r>
              <a:rPr lang="en-US" sz="2400" dirty="0" err="1"/>
              <a:t>GLdouble</a:t>
            </a:r>
            <a:r>
              <a:rPr lang="en-US" sz="2400" dirty="0"/>
              <a:t> top, </a:t>
            </a:r>
            <a:r>
              <a:rPr lang="en-US" sz="2400" dirty="0" err="1"/>
              <a:t>GLdouble</a:t>
            </a:r>
            <a:r>
              <a:rPr lang="en-US" sz="2400" dirty="0"/>
              <a:t> near, </a:t>
            </a:r>
            <a:r>
              <a:rPr lang="en-US" sz="2400" dirty="0" err="1"/>
              <a:t>GLdouble</a:t>
            </a:r>
            <a:r>
              <a:rPr lang="en-US" sz="2400" dirty="0"/>
              <a:t> far);</a:t>
            </a:r>
            <a:br>
              <a:rPr lang="en-US" sz="2400" dirty="0"/>
            </a:br>
            <a:r>
              <a:rPr lang="en-US" sz="2400" dirty="0"/>
              <a:t>– </a:t>
            </a:r>
            <a:r>
              <a:rPr lang="zh-CN" altLang="en-US" sz="2400" dirty="0"/>
              <a:t>视景体是与坐标轴平行的长方体</a:t>
            </a:r>
            <a:br>
              <a:rPr lang="zh-CN" altLang="en-US" sz="2400" dirty="0"/>
            </a:br>
            <a:r>
              <a:rPr lang="en-US" altLang="zh-CN" sz="2400" dirty="0"/>
              <a:t>– </a:t>
            </a:r>
            <a:r>
              <a:rPr lang="en-US" sz="2400" dirty="0"/>
              <a:t>near</a:t>
            </a:r>
            <a:r>
              <a:rPr lang="zh-CN" altLang="en-US" sz="2400" dirty="0"/>
              <a:t>和</a:t>
            </a:r>
            <a:r>
              <a:rPr lang="en-US" sz="2400" dirty="0"/>
              <a:t>far</a:t>
            </a:r>
            <a:r>
              <a:rPr lang="zh-CN" altLang="en-US" sz="2400" dirty="0"/>
              <a:t>可取正值、零或负值，但</a:t>
            </a:r>
            <a:r>
              <a:rPr lang="en-US" sz="2400" dirty="0"/>
              <a:t>near</a:t>
            </a:r>
            <a:r>
              <a:rPr lang="zh-CN" altLang="en-US" sz="2400" dirty="0"/>
              <a:t>和</a:t>
            </a:r>
            <a:r>
              <a:rPr lang="en-US" sz="2400" dirty="0"/>
              <a:t>far</a:t>
            </a:r>
            <a:r>
              <a:rPr lang="zh-CN" altLang="en-US" sz="2400" dirty="0"/>
              <a:t>不应相同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00450"/>
            <a:ext cx="5819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2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规范视景体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OpenGL</a:t>
            </a:r>
            <a:r>
              <a:rPr lang="zh-CN" altLang="en-US" sz="2800" dirty="0"/>
              <a:t>缺省的视景体是中心在原点，边长为</a:t>
            </a:r>
            <a:r>
              <a:rPr lang="en-US" altLang="zh-CN" sz="2800" dirty="0"/>
              <a:t>2</a:t>
            </a:r>
            <a:r>
              <a:rPr lang="zh-CN" altLang="en-US" sz="2800" dirty="0"/>
              <a:t>的立方体，相当于调用</a:t>
            </a:r>
            <a:br>
              <a:rPr lang="zh-CN" altLang="en-US" sz="2800" dirty="0"/>
            </a:br>
            <a:r>
              <a:rPr lang="en-US" sz="2800" b="1" dirty="0" err="1"/>
              <a:t>glMatrixMode</a:t>
            </a:r>
            <a:r>
              <a:rPr lang="en-US" sz="2800" b="1" dirty="0"/>
              <a:t>(GL_PROJECTION);</a:t>
            </a:r>
            <a:br>
              <a:rPr lang="en-US" sz="2800" dirty="0"/>
            </a:br>
            <a:r>
              <a:rPr lang="en-US" sz="2800" b="1" dirty="0" err="1"/>
              <a:t>glLoadIdentity</a:t>
            </a:r>
            <a:r>
              <a:rPr lang="en-US" sz="2800" b="1" dirty="0"/>
              <a:t>();</a:t>
            </a:r>
            <a:br>
              <a:rPr lang="en-US" sz="2800" dirty="0"/>
            </a:br>
            <a:r>
              <a:rPr lang="en-US" sz="2800" b="1" dirty="0" err="1"/>
              <a:t>glOrtho</a:t>
            </a:r>
            <a:r>
              <a:rPr lang="en-US" sz="2800" b="1" dirty="0"/>
              <a:t>(-1.0, 1.0, -1.0, 1.0, -1.0, 1.0);</a:t>
            </a:r>
            <a:br>
              <a:rPr lang="en-US" sz="2800" dirty="0"/>
            </a:br>
            <a:r>
              <a:rPr lang="zh-CN" altLang="en-US" sz="2800" dirty="0"/>
              <a:t>称这个视景体为规范视景体（</a:t>
            </a:r>
            <a:r>
              <a:rPr lang="en-US" sz="2800" dirty="0"/>
              <a:t>canonical view volume）</a:t>
            </a:r>
          </a:p>
          <a:p>
            <a:r>
              <a:rPr lang="zh-CN" altLang="en-US" sz="2800" dirty="0"/>
              <a:t>采用规范视景体的优点：</a:t>
            </a:r>
            <a:endParaRPr lang="en-US" altLang="zh-CN" sz="2800" dirty="0"/>
          </a:p>
          <a:p>
            <a:pPr lvl="1"/>
            <a:r>
              <a:rPr lang="zh-CN" altLang="en-US" sz="2400" dirty="0"/>
              <a:t>同一流水线支持平行投影和透视投影</a:t>
            </a:r>
            <a:endParaRPr lang="en-US" altLang="zh-CN" sz="2400" dirty="0"/>
          </a:p>
          <a:p>
            <a:pPr lvl="1"/>
            <a:r>
              <a:rPr lang="zh-CN" altLang="en-US" sz="2400" dirty="0"/>
              <a:t>简化了裁剪过程</a:t>
            </a:r>
            <a:br>
              <a:rPr lang="zh-CN" altLang="en-US" sz="2400" dirty="0"/>
            </a:br>
            <a:endParaRPr 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562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正交规范化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规范化 </a:t>
            </a:r>
            <a:r>
              <a:rPr lang="en-US" altLang="zh-CN" dirty="0"/>
              <a:t>-&gt;</a:t>
            </a:r>
            <a:r>
              <a:rPr lang="zh-CN" altLang="en-US" dirty="0"/>
              <a:t> 求出把指定裁剪体转化为默认裁</a:t>
            </a:r>
            <a:br>
              <a:rPr lang="zh-CN" altLang="en-US" dirty="0"/>
            </a:br>
            <a:r>
              <a:rPr lang="zh-CN" altLang="en-US" dirty="0"/>
              <a:t>剪体的变换</a:t>
            </a:r>
            <a:br>
              <a:rPr lang="zh-CN" altLang="en-US" dirty="0"/>
            </a:br>
            <a:r>
              <a:rPr lang="en-US" dirty="0" err="1"/>
              <a:t>glOrtho</a:t>
            </a:r>
            <a:r>
              <a:rPr lang="en-US" dirty="0"/>
              <a:t>(left, right, bottom, top, near, far)</a:t>
            </a:r>
          </a:p>
          <a:p>
            <a:r>
              <a:rPr lang="zh-CN" altLang="en-US" dirty="0"/>
              <a:t>作用：把视景体内的坐标规范化到</a:t>
            </a:r>
            <a:r>
              <a:rPr lang="en-US" altLang="zh-CN" dirty="0"/>
              <a:t>-1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32</a:t>
            </a:fld>
            <a:endParaRPr lang="es-E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E88D0C-C8EB-4C0D-87A0-F407FB67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783087"/>
            <a:ext cx="5242955" cy="27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1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正交规范化矩阵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33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704975"/>
            <a:ext cx="6600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正交投影矩阵公式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34</a:t>
            </a:fld>
            <a:endParaRPr lang="es-E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96AC2FA-5488-4B5C-B5E3-780BEBE40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033" y="1657630"/>
            <a:ext cx="5547933" cy="198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60B280-2306-47A3-B3CC-B587548BFD24}"/>
                  </a:ext>
                </a:extLst>
              </p:cNvPr>
              <p:cNvSpPr txBox="1"/>
              <p:nvPr/>
            </p:nvSpPr>
            <p:spPr>
              <a:xfrm>
                <a:off x="2286000" y="5015703"/>
                <a:ext cx="11439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𝑜𝑟𝑡h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660B280-2306-47A3-B3CC-B587548BF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015703"/>
                <a:ext cx="1143903" cy="369332"/>
              </a:xfrm>
              <a:prstGeom prst="rect">
                <a:avLst/>
              </a:prstGeom>
              <a:blipFill>
                <a:blip r:embed="rId3"/>
                <a:stretch>
                  <a:fillRect l="-5319" r="-1596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9D468A7-5E8D-486C-B1F2-138DA7F0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236356"/>
            <a:ext cx="2994920" cy="19280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8EBFB3-06B4-4C0E-A87D-8E0BB5DD723A}"/>
              </a:ext>
            </a:extLst>
          </p:cNvPr>
          <p:cNvSpPr txBox="1"/>
          <p:nvPr/>
        </p:nvSpPr>
        <p:spPr>
          <a:xfrm>
            <a:off x="4419600" y="340027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lt"/>
                <a:ea typeface="+mj-ea"/>
              </a:rPr>
              <a:t>注意：这里</a:t>
            </a:r>
            <a:r>
              <a:rPr lang="en-US" altLang="zh-CN" dirty="0">
                <a:latin typeface="+mj-lt"/>
                <a:ea typeface="+mj-ea"/>
              </a:rPr>
              <a:t>n</a:t>
            </a:r>
            <a:r>
              <a:rPr lang="zh-CN" altLang="en-US" dirty="0">
                <a:latin typeface="+mj-lt"/>
                <a:ea typeface="+mj-ea"/>
              </a:rPr>
              <a:t>和</a:t>
            </a:r>
            <a:r>
              <a:rPr lang="en-US" altLang="zh-CN" dirty="0">
                <a:latin typeface="+mj-lt"/>
                <a:ea typeface="+mj-ea"/>
              </a:rPr>
              <a:t>f</a:t>
            </a:r>
            <a:r>
              <a:rPr lang="zh-CN" altLang="en-US" dirty="0">
                <a:latin typeface="+mj-lt"/>
                <a:ea typeface="+mj-ea"/>
              </a:rPr>
              <a:t>取的是绝对值</a:t>
            </a:r>
          </a:p>
        </p:txBody>
      </p:sp>
    </p:spTree>
    <p:extLst>
      <p:ext uri="{BB962C8B-B14F-4D97-AF65-F5344CB8AC3E}">
        <p14:creationId xmlns:p14="http://schemas.microsoft.com/office/powerpoint/2010/main" val="2605829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BA37-8063-492C-A67F-8C10EA7B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4B69B-C90D-4743-86B0-14B0B1B10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  <a:r>
              <a:rPr lang="en-US" altLang="zh-CN" dirty="0"/>
              <a:t>z</a:t>
            </a:r>
            <a:r>
              <a:rPr lang="zh-CN" altLang="en-US" dirty="0"/>
              <a:t>的作用？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143C3-A813-4CCC-93DA-FBB846453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35</a:t>
            </a:fld>
            <a:endParaRPr lang="es-E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BD3C72-9263-4FF1-AA90-C40D0ABD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66" y="2063066"/>
            <a:ext cx="4792267" cy="2731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6A86D4-3A08-4198-969F-52ED69C7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34" y="4953000"/>
            <a:ext cx="1524132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52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1BA37-8063-492C-A67F-8C10EA7B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4B69B-C90D-4743-86B0-14B0B1B10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如何将下面的式子写成矩阵乘法的形式？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143C3-A813-4CCC-93DA-FBB846453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36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2BA362-9EA8-4274-BF5D-6557482F20DD}"/>
                  </a:ext>
                </a:extLst>
              </p:cNvPr>
              <p:cNvSpPr txBox="1"/>
              <p:nvPr/>
            </p:nvSpPr>
            <p:spPr>
              <a:xfrm>
                <a:off x="3733801" y="2421144"/>
                <a:ext cx="1179747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2BA362-9EA8-4274-BF5D-6557482F2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1" y="2421144"/>
                <a:ext cx="1179747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AA597E-DC0C-4E8D-9B74-14D7E9CDBAC5}"/>
                  </a:ext>
                </a:extLst>
              </p:cNvPr>
              <p:cNvSpPr txBox="1"/>
              <p:nvPr/>
            </p:nvSpPr>
            <p:spPr>
              <a:xfrm>
                <a:off x="3733800" y="3429000"/>
                <a:ext cx="1179747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AA597E-DC0C-4E8D-9B74-14D7E9CDB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429000"/>
                <a:ext cx="1179747" cy="6988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2556B0-49C5-47BA-B392-A55F9051C92C}"/>
                  </a:ext>
                </a:extLst>
              </p:cNvPr>
              <p:cNvSpPr txBox="1"/>
              <p:nvPr/>
            </p:nvSpPr>
            <p:spPr>
              <a:xfrm>
                <a:off x="2834960" y="4723897"/>
                <a:ext cx="3321679" cy="1220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2556B0-49C5-47BA-B392-A55F9051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60" y="4723897"/>
                <a:ext cx="3321679" cy="1220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glFrustum</a:t>
            </a:r>
            <a:r>
              <a:rPr lang="zh-CN" altLang="en-US" dirty="0"/>
              <a:t>可以定义非对称视景体，而</a:t>
            </a:r>
            <a:br>
              <a:rPr lang="zh-CN" altLang="en-US" dirty="0"/>
            </a:br>
            <a:r>
              <a:rPr lang="en-US" dirty="0" err="1"/>
              <a:t>gluPerspective</a:t>
            </a:r>
            <a:r>
              <a:rPr lang="zh-CN" altLang="en-US" dirty="0"/>
              <a:t>只能定义对称视景体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37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71800"/>
            <a:ext cx="6705600" cy="29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40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透视变换转成正交变换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38</a:t>
            </a:fld>
            <a:endParaRPr lang="es-E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C76FFE-A455-4311-80F9-AFB66C5A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18524"/>
            <a:ext cx="4175392" cy="38691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9FFAC6-EA74-42FF-BD89-60E7241BAA9E}"/>
              </a:ext>
            </a:extLst>
          </p:cNvPr>
          <p:cNvSpPr txBox="1"/>
          <p:nvPr/>
        </p:nvSpPr>
        <p:spPr>
          <a:xfrm>
            <a:off x="6204115" y="1734797"/>
            <a:ext cx="1436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z=-n -&gt; -n</a:t>
            </a:r>
          </a:p>
          <a:p>
            <a:r>
              <a:rPr lang="en-US" altLang="zh-CN" dirty="0"/>
              <a:t>z=-f -&gt; -f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7E1E2D-5A4F-4010-AE5B-98073A37AB9E}"/>
                  </a:ext>
                </a:extLst>
              </p:cNvPr>
              <p:cNvSpPr txBox="1"/>
              <p:nvPr/>
            </p:nvSpPr>
            <p:spPr>
              <a:xfrm>
                <a:off x="5134784" y="3119222"/>
                <a:ext cx="357527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0       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  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 1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7E1E2D-5A4F-4010-AE5B-98073A37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84" y="3119222"/>
                <a:ext cx="357527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9018F9-1D7D-4BD3-9FCD-6AA6B6569A52}"/>
                  </a:ext>
                </a:extLst>
              </p:cNvPr>
              <p:cNvSpPr txBox="1"/>
              <p:nvPr/>
            </p:nvSpPr>
            <p:spPr>
              <a:xfrm>
                <a:off x="4946592" y="4744569"/>
                <a:ext cx="3951658" cy="1443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𝑓𝑛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𝑛𝑥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𝑛𝑦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𝑓𝑛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9018F9-1D7D-4BD3-9FCD-6AA6B6569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92" y="4744569"/>
                <a:ext cx="3951658" cy="1443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82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透视投影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透视变换的投影矩阵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39</a:t>
            </a:fld>
            <a:endParaRPr lang="es-E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AE5D9-0CFE-4F2C-8A4D-B9E09AE6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4371"/>
            <a:ext cx="3554906" cy="847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04A577-EBBF-4A5F-89B4-749452DA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53" y="3086274"/>
            <a:ext cx="3812148" cy="21919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FAB815-9AD2-4C7F-859C-2DE2F93FF4AF}"/>
              </a:ext>
            </a:extLst>
          </p:cNvPr>
          <p:cNvSpPr txBox="1"/>
          <p:nvPr/>
        </p:nvSpPr>
        <p:spPr>
          <a:xfrm>
            <a:off x="3547981" y="3820169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=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6655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16D7-9F78-4103-B8A7-0700FD66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向量点乘（点积）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3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300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3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sz="23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2300" dirty="0"/>
              </a:p>
              <a:p>
                <a:pPr marL="381000" lvl="1" indent="0">
                  <a:buNone/>
                </a:pPr>
                <a:r>
                  <a:rPr lang="en-US" altLang="zh-CN" sz="2300" dirty="0"/>
                  <a:t>                      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3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3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zh-CN" sz="2300" dirty="0"/>
              </a:p>
              <a:p>
                <a:pPr lvl="1"/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300" b="1" i="1"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300" dirty="0"/>
                  <a:t>  </a:t>
                </a:r>
                <a:r>
                  <a:rPr lang="zh-CN" altLang="en-US" sz="2300" dirty="0"/>
                  <a:t>几何意义： 向量</a:t>
                </a:r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3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300" dirty="0"/>
                  <a:t>方向上的投影</a:t>
                </a:r>
                <a:endParaRPr lang="en-US" altLang="zh-CN" sz="23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97677-BAF4-4BBE-9026-337C7D4E9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60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glFrust</a:t>
            </a:r>
            <a:r>
              <a:rPr lang="en-US" altLang="zh-CN" dirty="0" err="1"/>
              <a:t>u</a:t>
            </a:r>
            <a:r>
              <a:rPr lang="en-US" dirty="0" err="1"/>
              <a:t>m</a:t>
            </a:r>
            <a:r>
              <a:rPr lang="zh-CN" altLang="en-US" dirty="0"/>
              <a:t>对应的矩阵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40</a:t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40" y="2397918"/>
            <a:ext cx="8396919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6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视口变换</a:t>
            </a:r>
            <a:r>
              <a:rPr lang="en-US" altLang="zh-CN" dirty="0" err="1"/>
              <a:t>glViewport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glViewport</a:t>
            </a:r>
            <a:r>
              <a:rPr lang="en-US" dirty="0"/>
              <a:t>(Ox, </a:t>
            </a:r>
            <a:r>
              <a:rPr lang="en-US" dirty="0" err="1"/>
              <a:t>Oy</a:t>
            </a:r>
            <a:r>
              <a:rPr lang="en-US" dirty="0"/>
              <a:t>, width, height)</a:t>
            </a:r>
          </a:p>
          <a:p>
            <a:pPr lvl="1"/>
            <a:r>
              <a:rPr lang="zh-CN" altLang="en-US" dirty="0"/>
              <a:t>把规范化视景体中的内容“填入”指定的范围内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规范化视景体坐标</a:t>
            </a:r>
            <a:r>
              <a:rPr lang="en-US" altLang="zh-CN" dirty="0"/>
              <a:t>(</a:t>
            </a:r>
            <a:r>
              <a:rPr lang="en-US" altLang="zh-CN" dirty="0" err="1"/>
              <a:t>x,y,z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WinX</a:t>
            </a:r>
            <a:r>
              <a:rPr lang="en-US" altLang="zh-CN" dirty="0"/>
              <a:t> = Ox + (x+1)/2*width</a:t>
            </a:r>
          </a:p>
          <a:p>
            <a:pPr lvl="1"/>
            <a:r>
              <a:rPr lang="en-US" altLang="zh-CN" dirty="0" err="1"/>
              <a:t>WinY</a:t>
            </a:r>
            <a:r>
              <a:rPr lang="en-US" altLang="zh-CN" dirty="0"/>
              <a:t> = </a:t>
            </a:r>
            <a:r>
              <a:rPr lang="en-US" altLang="zh-CN" dirty="0" err="1"/>
              <a:t>Oy</a:t>
            </a:r>
            <a:r>
              <a:rPr lang="en-US" altLang="zh-CN" dirty="0"/>
              <a:t> + (y+1)/2*height</a:t>
            </a:r>
          </a:p>
          <a:p>
            <a:pPr lvl="1"/>
            <a:r>
              <a:rPr lang="en-US" altLang="zh-CN" dirty="0" err="1"/>
              <a:t>WinZ</a:t>
            </a:r>
            <a:r>
              <a:rPr lang="en-US" altLang="zh-CN" dirty="0"/>
              <a:t> = (z+1)/2 (</a:t>
            </a:r>
            <a:r>
              <a:rPr lang="zh-CN" altLang="en-US" dirty="0"/>
              <a:t>规范化到</a:t>
            </a:r>
            <a:r>
              <a:rPr lang="en-US" altLang="zh-CN" dirty="0"/>
              <a:t>[0,1]</a:t>
            </a:r>
            <a:r>
              <a:rPr lang="zh-CN" altLang="en-US" dirty="0"/>
              <a:t>之间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写成矩阵形式？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注意：这里的</a:t>
            </a:r>
            <a:r>
              <a:rPr lang="en-US" altLang="zh-CN" dirty="0" err="1"/>
              <a:t>WinY</a:t>
            </a:r>
            <a:r>
              <a:rPr lang="zh-CN" altLang="en-US" dirty="0"/>
              <a:t>坐标和窗口系统的坐标（例如鼠标获取）朝向是反的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6655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gluProject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学会此函数的用法</a:t>
            </a:r>
            <a:endParaRPr lang="en-US" altLang="zh-CN" dirty="0"/>
          </a:p>
          <a:p>
            <a:r>
              <a:rPr lang="zh-CN" altLang="en-US" dirty="0"/>
              <a:t>要求自行实现顶点变换的结果应与此</a:t>
            </a:r>
            <a:r>
              <a:rPr lang="zh-CN" altLang="en-US"/>
              <a:t>函数结果一致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3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16D7-9F78-4103-B8A7-0700FD66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向量叉乘（叉积）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3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3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300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300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altLang="zh-CN" sz="2300" i="1" dirty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e>
                              <m:r>
                                <a:rPr lang="en-US" altLang="zh-CN" sz="2300" i="1" dirty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3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3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300" i="1" dirty="0">
                  <a:latin typeface="Cambria Math" panose="02040503050406030204" pitchFamily="18" charset="0"/>
                </a:endParaRPr>
              </a:p>
              <a:p>
                <a:pPr marL="381000" lvl="1" indent="0">
                  <a:buNone/>
                </a:pPr>
                <a:r>
                  <a:rPr lang="en-US" altLang="zh-CN" sz="23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3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3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300" dirty="0"/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300" b="1" i="1" dirty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300" b="1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3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3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300" b="1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300" b="1" i="1" dirty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300" b="0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3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3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300" b="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300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altLang="zh-CN" sz="2300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sz="23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CN" sz="2300" b="1" i="1" dirty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300" b="1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300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3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300" b="1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3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300" b="1" i="1" dirty="0">
                    <a:latin typeface="Cambria Math" panose="02040503050406030204" pitchFamily="18" charset="0"/>
                  </a:rPr>
                  <a:t>, </a:t>
                </a:r>
              </a:p>
              <a:p>
                <a:pPr lvl="1"/>
                <a:endParaRPr lang="en-US" altLang="zh-CN" sz="23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97677-BAF4-4BBE-9026-337C7D4E9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40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16D7-9F78-4103-B8A7-0700FD66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CB9CC-8606-4E2F-B5FD-17262CB1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矩阵</a:t>
            </a:r>
            <a:endParaRPr lang="en-US" altLang="zh-CN" sz="2800" dirty="0"/>
          </a:p>
          <a:p>
            <a:pPr lvl="1"/>
            <a:r>
              <a:rPr lang="zh-CN" altLang="en-US" sz="1900" dirty="0"/>
              <a:t>矩阵与向量的乘法</a:t>
            </a:r>
            <a:endParaRPr lang="en-US" altLang="zh-CN" sz="1900" dirty="0"/>
          </a:p>
          <a:p>
            <a:pPr lvl="1"/>
            <a:r>
              <a:rPr lang="zh-CN" altLang="en-US" sz="1900" dirty="0"/>
              <a:t>投影观点</a:t>
            </a:r>
            <a:endParaRPr lang="en-US" altLang="zh-CN" sz="1900" dirty="0"/>
          </a:p>
          <a:p>
            <a:pPr lvl="1"/>
            <a:endParaRPr lang="en-US" altLang="zh-CN" sz="1900" dirty="0"/>
          </a:p>
          <a:p>
            <a:pPr lvl="1"/>
            <a:endParaRPr lang="en-US" altLang="zh-CN" sz="1900" dirty="0"/>
          </a:p>
          <a:p>
            <a:pPr lvl="1"/>
            <a:endParaRPr lang="en-US" altLang="zh-CN" sz="1900" dirty="0"/>
          </a:p>
          <a:p>
            <a:pPr lvl="1"/>
            <a:endParaRPr lang="en-US" altLang="zh-CN" sz="1900" dirty="0"/>
          </a:p>
          <a:p>
            <a:pPr lvl="1"/>
            <a:r>
              <a:rPr lang="zh-CN" altLang="en-US" sz="1900" dirty="0"/>
              <a:t>加权观点</a:t>
            </a:r>
            <a:endParaRPr lang="en-US" altLang="zh-CN" sz="1900" dirty="0"/>
          </a:p>
          <a:p>
            <a:pPr lvl="1"/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97677-BAF4-4BBE-9026-337C7D4E9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6</a:t>
            </a:fld>
            <a:endParaRPr lang="es-E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5D385-DD69-4737-A602-A1D39DF0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694745"/>
            <a:ext cx="2982572" cy="1275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4F1303-CDF4-4476-8550-D45C8807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18" y="4433511"/>
            <a:ext cx="3042935" cy="146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416D7-9F78-4103-B8A7-0700FD66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矩阵</a:t>
                </a:r>
                <a:endParaRPr lang="en-US" altLang="zh-CN" sz="2800" dirty="0"/>
              </a:p>
              <a:p>
                <a:pPr lvl="1"/>
                <a:r>
                  <a:rPr lang="zh-CN" altLang="en-US" sz="1900" dirty="0"/>
                  <a:t>矩阵与矩阵的乘法</a:t>
                </a:r>
                <a:endParaRPr lang="en-US" altLang="zh-CN" sz="19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900" b="1" dirty="0" smtClean="0"/>
                      <m:t>AB</m:t>
                    </m:r>
                    <m:r>
                      <m:rPr>
                        <m:nor/>
                      </m:rPr>
                      <a:rPr lang="en-US" altLang="zh-CN" sz="1900" b="1" dirty="0" smtClean="0"/>
                      <m:t>=</m:t>
                    </m:r>
                    <m:r>
                      <m:rPr>
                        <m:nor/>
                      </m:rPr>
                      <a:rPr lang="en-US" altLang="zh-CN" sz="1900" b="1" dirty="0" smtClean="0"/>
                      <m:t>P</m:t>
                    </m:r>
                  </m:oMath>
                </a14:m>
                <a:endParaRPr lang="en-US" altLang="zh-CN" sz="1900" b="1" dirty="0"/>
              </a:p>
              <a:p>
                <a:pPr lvl="1"/>
                <a:endParaRPr lang="en-US" altLang="zh-CN" sz="1900" dirty="0"/>
              </a:p>
              <a:p>
                <a:pPr lvl="1"/>
                <a:endParaRPr lang="en-US" altLang="zh-CN" sz="1900" dirty="0"/>
              </a:p>
              <a:p>
                <a:pPr lvl="1"/>
                <a:endParaRPr lang="en-US" altLang="zh-CN" sz="1900" dirty="0"/>
              </a:p>
              <a:p>
                <a:pPr lvl="1"/>
                <a:endParaRPr lang="en-US" altLang="zh-CN" sz="1900" dirty="0"/>
              </a:p>
              <a:p>
                <a:pPr lvl="1"/>
                <a:endParaRPr lang="en-US" altLang="zh-CN" sz="1900" dirty="0"/>
              </a:p>
              <a:p>
                <a:pPr marL="381000" lvl="1" indent="0">
                  <a:buNone/>
                </a:pPr>
                <a:endParaRPr lang="en-US" altLang="zh-CN" sz="19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900" b="1" dirty="0"/>
                      <m:t>P</m:t>
                    </m:r>
                    <m:r>
                      <m:rPr>
                        <m:nor/>
                      </m:rPr>
                      <a:rPr lang="en-US" altLang="zh-CN" sz="1900" b="1" i="0" dirty="0" smtClean="0"/>
                      <m:t>=</m:t>
                    </m:r>
                    <m:r>
                      <m:rPr>
                        <m:nor/>
                      </m:rPr>
                      <a:rPr lang="en-US" altLang="zh-CN" sz="1900" b="1" dirty="0"/>
                      <m:t>AB</m:t>
                    </m:r>
                  </m:oMath>
                </a14:m>
                <a:endParaRPr lang="en-US" altLang="zh-CN" sz="1900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900" b="1" dirty="0"/>
                          <m:t>P</m:t>
                        </m:r>
                      </m:e>
                      <m:sup>
                        <m:r>
                          <a:rPr lang="en-US" altLang="zh-CN" sz="19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1900" b="1" dirty="0"/>
                      <m:t>=</m:t>
                    </m:r>
                    <m:sSup>
                      <m:sSupPr>
                        <m:ctrlPr>
                          <a:rPr lang="en-US" altLang="zh-CN" sz="19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900" b="1" i="0" dirty="0" smtClean="0"/>
                          <m:t>B</m:t>
                        </m:r>
                      </m:e>
                      <m:sup>
                        <m:r>
                          <a:rPr lang="en-US" altLang="zh-CN" sz="19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altLang="zh-CN" sz="19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900" b="1" i="0" dirty="0" smtClean="0"/>
                          <m:t>A</m:t>
                        </m:r>
                      </m:e>
                      <m:sup>
                        <m:r>
                          <a:rPr lang="en-US" altLang="zh-CN" sz="19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1900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900" b="1" dirty="0" smtClean="0">
                        <a:solidFill>
                          <a:srgbClr val="FF0000"/>
                        </a:solidFill>
                      </a:rPr>
                      <m:t>AB</m:t>
                    </m:r>
                    <m:r>
                      <m:rPr>
                        <m:nor/>
                      </m:rPr>
                      <a:rPr lang="en-US" altLang="zh-CN" sz="1900" b="1" i="0" dirty="0" smtClean="0">
                        <a:solidFill>
                          <a:srgbClr val="FF0000"/>
                        </a:solidFill>
                      </a:rPr>
                      <m:t>=</m:t>
                    </m:r>
                    <m:r>
                      <m:rPr>
                        <m:nor/>
                      </m:rPr>
                      <a:rPr lang="en-US" altLang="zh-CN" sz="1900" b="1" dirty="0" smtClean="0">
                        <a:solidFill>
                          <a:srgbClr val="FF0000"/>
                        </a:solidFill>
                      </a:rPr>
                      <m:t>AB</m:t>
                    </m:r>
                    <m:r>
                      <m:rPr>
                        <m:nor/>
                      </m:rPr>
                      <a:rPr lang="en-US" altLang="zh-CN" sz="1900" b="1" i="0" dirty="0" smtClean="0">
                        <a:solidFill>
                          <a:srgbClr val="FF0000"/>
                        </a:solidFill>
                      </a:rPr>
                      <m:t> (</m:t>
                    </m:r>
                    <m:r>
                      <a:rPr lang="zh-CN" altLang="en-US" sz="19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一般</m:t>
                    </m:r>
                  </m:oMath>
                </a14:m>
                <a:r>
                  <a:rPr lang="zh-CN" altLang="en-US" sz="1900" b="1" dirty="0">
                    <a:solidFill>
                      <a:srgbClr val="FF0000"/>
                    </a:solidFill>
                  </a:rPr>
                  <a:t>不成立</a:t>
                </a:r>
                <a:r>
                  <a:rPr lang="en-US" altLang="zh-CN" sz="1900" b="1" dirty="0">
                    <a:solidFill>
                      <a:srgbClr val="FF0000"/>
                    </a:solidFill>
                  </a:rPr>
                  <a:t>!)</a:t>
                </a:r>
              </a:p>
              <a:p>
                <a:pPr lvl="1"/>
                <a:endParaRPr lang="en-US" altLang="zh-CN" sz="1900" b="1" dirty="0"/>
              </a:p>
              <a:p>
                <a:pPr lvl="1"/>
                <a:endParaRPr lang="en-US" altLang="zh-CN" sz="1900" dirty="0"/>
              </a:p>
              <a:p>
                <a:pPr lvl="1"/>
                <a:endParaRPr lang="en-US" altLang="zh-CN" sz="19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5CB9CC-8606-4E2F-B5FD-17262CB15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97677-BAF4-4BBE-9026-337C7D4E9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7</a:t>
            </a:fld>
            <a:endParaRPr lang="es-E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75D34-2CA4-4A55-9589-B84F8928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0" y="2819400"/>
            <a:ext cx="7620660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9F7C7-F1B3-4391-BEB2-2ABCBB3D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6C02A4-ED82-4486-A3EA-D6D5F35365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正交基的构建、正交矩阵</a:t>
                </a:r>
                <a:endParaRPr lang="en-US" altLang="zh-CN" sz="2800" dirty="0"/>
              </a:p>
              <a:p>
                <a:pPr lvl="1"/>
                <a:r>
                  <a:rPr lang="zh-CN" altLang="en-US" dirty="0"/>
                  <a:t>单位正交矩阵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正交：各向量点积为</a:t>
                </a:r>
                <a:r>
                  <a:rPr lang="en-US" altLang="zh-CN" dirty="0"/>
                  <a:t>0</a:t>
                </a:r>
              </a:p>
              <a:p>
                <a:pPr lvl="1"/>
                <a:r>
                  <a:rPr lang="zh-CN" altLang="en-US" dirty="0"/>
                  <a:t>单位：各向量模长为</a:t>
                </a:r>
                <a:r>
                  <a:rPr lang="en-US" altLang="zh-CN" dirty="0"/>
                  <a:t>1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给定三个不共面的向量，如何构建正交基？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叉乘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6C02A4-ED82-4486-A3EA-D6D5F3536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12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3DF1C4-99CD-4CBB-90BC-65A9221A77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442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B5D9-F2E9-49B0-9420-FAB6124B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顶点变换的流程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F981D3-8C31-488E-AE70-6A1F8E40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2FBF5-45C8-4724-B934-7C48FEADB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pPr lvl="1"/>
              <a:t>9</a:t>
            </a:fld>
            <a:endParaRPr lang="es-E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4B8DE2-700B-4147-8057-3BA676DB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34" y="1983084"/>
            <a:ext cx="705673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8630"/>
      </p:ext>
    </p:extLst>
  </p:cSld>
  <p:clrMapOvr>
    <a:masterClrMapping/>
  </p:clrMapOvr>
</p:sld>
</file>

<file path=ppt/theme/theme1.xml><?xml version="1.0" encoding="utf-8"?>
<a:theme xmlns:a="http://schemas.openxmlformats.org/drawingml/2006/main" name="AngelICG02">
  <a:themeElements>
    <a:clrScheme name="AngelICG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自定义 1">
      <a:majorFont>
        <a:latin typeface="Times New Roman"/>
        <a:ea typeface="楷体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AngelICG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gelICG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C:\PPT\BOOK_LECTURE\AngelICG02.ppt</Template>
  <TotalTime>4094</TotalTime>
  <Words>1161</Words>
  <Application>Microsoft Office PowerPoint</Application>
  <PresentationFormat>全屏显示(4:3)</PresentationFormat>
  <Paragraphs>227</Paragraphs>
  <Slides>42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Times New Roman</vt:lpstr>
      <vt:lpstr>AngelICG02</vt:lpstr>
      <vt:lpstr>Image</vt:lpstr>
      <vt:lpstr>Introduction to  Computer Graphics</vt:lpstr>
      <vt:lpstr>本节内容</vt:lpstr>
      <vt:lpstr>向量</vt:lpstr>
      <vt:lpstr>向量</vt:lpstr>
      <vt:lpstr>向量</vt:lpstr>
      <vt:lpstr>矩阵</vt:lpstr>
      <vt:lpstr>矩阵</vt:lpstr>
      <vt:lpstr>矩阵</vt:lpstr>
      <vt:lpstr>顶点变换的流程</vt:lpstr>
      <vt:lpstr>顶点变换的流程</vt:lpstr>
      <vt:lpstr>视图变换</vt:lpstr>
      <vt:lpstr>gluLookAt</vt:lpstr>
      <vt:lpstr>模型视图变换</vt:lpstr>
      <vt:lpstr>实例计算</vt:lpstr>
      <vt:lpstr>注意相机标架</vt:lpstr>
      <vt:lpstr>透视投影 vs 平行投影</vt:lpstr>
      <vt:lpstr>透视投影</vt:lpstr>
      <vt:lpstr>平行投影</vt:lpstr>
      <vt:lpstr>正交投影</vt:lpstr>
      <vt:lpstr>多视点正交投影</vt:lpstr>
      <vt:lpstr>机器零件的三视图</vt:lpstr>
      <vt:lpstr>优缺点</vt:lpstr>
      <vt:lpstr>透视投影</vt:lpstr>
      <vt:lpstr>灭点 （vanishing point）</vt:lpstr>
      <vt:lpstr>示例</vt:lpstr>
      <vt:lpstr>三点透视</vt:lpstr>
      <vt:lpstr>两点透视</vt:lpstr>
      <vt:lpstr>单点透视</vt:lpstr>
      <vt:lpstr>优缺点</vt:lpstr>
      <vt:lpstr>正交投影</vt:lpstr>
      <vt:lpstr>规范视景体</vt:lpstr>
      <vt:lpstr>正交规范化</vt:lpstr>
      <vt:lpstr>正交规范化矩阵</vt:lpstr>
      <vt:lpstr>正交投影矩阵公式</vt:lpstr>
      <vt:lpstr>透视变换</vt:lpstr>
      <vt:lpstr>透视变换</vt:lpstr>
      <vt:lpstr>透视投影</vt:lpstr>
      <vt:lpstr>透视投影</vt:lpstr>
      <vt:lpstr>透视投影</vt:lpstr>
      <vt:lpstr>glFrustum对应的矩阵</vt:lpstr>
      <vt:lpstr>视口变换glViewport</vt:lpstr>
      <vt:lpstr>gluProject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</dc:creator>
  <cp:lastModifiedBy>test</cp:lastModifiedBy>
  <cp:revision>199</cp:revision>
  <dcterms:created xsi:type="dcterms:W3CDTF">2011-07-24T21:10:31Z</dcterms:created>
  <dcterms:modified xsi:type="dcterms:W3CDTF">2020-03-31T01:58:14Z</dcterms:modified>
</cp:coreProperties>
</file>